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3" r:id="rId2"/>
  </p:sldMasterIdLst>
  <p:notesMasterIdLst>
    <p:notesMasterId r:id="rId27"/>
  </p:notesMasterIdLst>
  <p:handoutMasterIdLst>
    <p:handoutMasterId r:id="rId28"/>
  </p:handoutMasterIdLst>
  <p:sldIdLst>
    <p:sldId id="509" r:id="rId3"/>
    <p:sldId id="514" r:id="rId4"/>
    <p:sldId id="512" r:id="rId5"/>
    <p:sldId id="553" r:id="rId6"/>
    <p:sldId id="569" r:id="rId7"/>
    <p:sldId id="550" r:id="rId8"/>
    <p:sldId id="555" r:id="rId9"/>
    <p:sldId id="571" r:id="rId10"/>
    <p:sldId id="551" r:id="rId11"/>
    <p:sldId id="559" r:id="rId12"/>
    <p:sldId id="560" r:id="rId13"/>
    <p:sldId id="563" r:id="rId14"/>
    <p:sldId id="564" r:id="rId15"/>
    <p:sldId id="565" r:id="rId16"/>
    <p:sldId id="572" r:id="rId17"/>
    <p:sldId id="566" r:id="rId18"/>
    <p:sldId id="574" r:id="rId19"/>
    <p:sldId id="567" r:id="rId20"/>
    <p:sldId id="552" r:id="rId21"/>
    <p:sldId id="568" r:id="rId22"/>
    <p:sldId id="576" r:id="rId23"/>
    <p:sldId id="577" r:id="rId24"/>
    <p:sldId id="579" r:id="rId25"/>
    <p:sldId id="530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2C6BB5AE-A4C6-431E-B83A-3905BF2841B4}">
          <p14:sldIdLst>
            <p14:sldId id="509"/>
          </p14:sldIdLst>
        </p14:section>
        <p14:section name="目录与章节页" id="{953A84C6-99AB-4A42-B73B-2C78684FA9EA}">
          <p14:sldIdLst>
            <p14:sldId id="514"/>
            <p14:sldId id="512"/>
            <p14:sldId id="553"/>
            <p14:sldId id="569"/>
            <p14:sldId id="550"/>
            <p14:sldId id="555"/>
            <p14:sldId id="571"/>
            <p14:sldId id="551"/>
            <p14:sldId id="559"/>
            <p14:sldId id="560"/>
            <p14:sldId id="563"/>
            <p14:sldId id="564"/>
            <p14:sldId id="565"/>
            <p14:sldId id="572"/>
            <p14:sldId id="566"/>
            <p14:sldId id="574"/>
            <p14:sldId id="567"/>
            <p14:sldId id="552"/>
            <p14:sldId id="568"/>
            <p14:sldId id="576"/>
            <p14:sldId id="577"/>
            <p14:sldId id="579"/>
          </p14:sldIdLst>
        </p14:section>
        <p14:section name="封底" id="{FC6E127C-9EBE-422D-9F9B-3F83DE547E0F}">
          <p14:sldIdLst>
            <p14:sldId id="5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DD8"/>
    <a:srgbClr val="063A65"/>
    <a:srgbClr val="BD9F68"/>
    <a:srgbClr val="CBB387"/>
    <a:srgbClr val="D8C5A4"/>
    <a:srgbClr val="EADFCD"/>
    <a:srgbClr val="F3863B"/>
    <a:srgbClr val="15529B"/>
    <a:srgbClr val="C81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1" autoAdjust="0"/>
    <p:restoredTop sz="93826" autoAdjust="0"/>
  </p:normalViewPr>
  <p:slideViewPr>
    <p:cSldViewPr snapToGrid="0">
      <p:cViewPr varScale="1">
        <p:scale>
          <a:sx n="94" d="100"/>
          <a:sy n="94" d="100"/>
        </p:scale>
        <p:origin x="11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8C3B1-167A-4D27-B8C3-D322959B116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5B007-A24C-447D-B308-6C22707D2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F569-4378-4B9E-B24B-157A870E466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11614-B1B4-4A7E-8484-D6D067AF10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888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80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268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939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673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330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28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611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944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96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77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itre 11"/>
          <p:cNvSpPr txBox="1"/>
          <p:nvPr userDrawn="1"/>
        </p:nvSpPr>
        <p:spPr>
          <a:xfrm>
            <a:off x="10087730" y="6247075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/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7" name="矩形 26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05110" y="3429000"/>
            <a:ext cx="2101020" cy="2015089"/>
            <a:chOff x="1048224" y="3047028"/>
            <a:chExt cx="2862843" cy="2991505"/>
          </a:xfrm>
        </p:grpSpPr>
        <p:sp>
          <p:nvSpPr>
            <p:cNvPr id="21" name="矩形 20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/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1"/>
          <p:cNvSpPr txBox="1"/>
          <p:nvPr userDrawn="1"/>
        </p:nvSpPr>
        <p:spPr>
          <a:xfrm>
            <a:off x="10108341" y="4001201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/>
          <p:cNvSpPr txBox="1"/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/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/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矩形: 折角 9"/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3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6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矩形: 折角 11"/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/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/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/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/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/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4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re 11"/>
          <p:cNvSpPr txBox="1"/>
          <p:nvPr userDrawn="1"/>
        </p:nvSpPr>
        <p:spPr>
          <a:xfrm>
            <a:off x="5707203" y="4527373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>
                <a:solidFill>
                  <a:schemeClr val="bg1"/>
                </a:solidFill>
              </a:rPr>
              <a:t>S J T U</a:t>
            </a:r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4762500" y="1072241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9474" y="2397668"/>
            <a:ext cx="2813049" cy="7395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b="-103"/>
          <a:stretch>
            <a:fillRect/>
          </a:stretch>
        </p:blipFill>
        <p:spPr>
          <a:xfrm>
            <a:off x="-1" y="0"/>
            <a:ext cx="6464305" cy="68650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>
            <a:fillRect/>
          </a:stretch>
        </p:blipFill>
        <p:spPr>
          <a:xfrm>
            <a:off x="-46915" y="-7039"/>
            <a:ext cx="6506204" cy="6865039"/>
          </a:xfrm>
          <a:prstGeom prst="rect">
            <a:avLst/>
          </a:prstGeom>
        </p:spPr>
      </p:pic>
      <p:sp>
        <p:nvSpPr>
          <p:cNvPr id="9" name="Titre 11"/>
          <p:cNvSpPr txBox="1"/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/>
          <p:cNvSpPr txBox="1"/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/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/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1"/>
          <p:cNvSpPr txBox="1"/>
          <p:nvPr userDrawn="1"/>
        </p:nvSpPr>
        <p:spPr>
          <a:xfrm>
            <a:off x="7460475" y="5904146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8081"/>
            <a:ext cx="12192000" cy="3759647"/>
          </a:xfrm>
          <a:prstGeom prst="rect">
            <a:avLst/>
          </a:prstGeom>
          <a:solidFill>
            <a:srgbClr val="063A6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itre 11"/>
          <p:cNvSpPr txBox="1"/>
          <p:nvPr userDrawn="1"/>
        </p:nvSpPr>
        <p:spPr>
          <a:xfrm>
            <a:off x="5707204" y="3940267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5" name="Rectangle 4"/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 userDrawn="1"/>
        </p:nvSpPr>
        <p:spPr>
          <a:xfrm rot="5400000">
            <a:off x="6893651" y="1453244"/>
            <a:ext cx="3429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546465" y="4891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/>
          <p:cNvSpPr txBox="1"/>
          <p:nvPr userDrawn="1"/>
        </p:nvSpPr>
        <p:spPr>
          <a:xfrm>
            <a:off x="8239966" y="5436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18855" y="0"/>
            <a:ext cx="4523595" cy="6880962"/>
          </a:xfrm>
          <a:prstGeom prst="rect">
            <a:avLst/>
          </a:prstGeom>
          <a:solidFill>
            <a:srgbClr val="BD9F68">
              <a:alpha val="54902"/>
            </a:srgbClr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b="-103"/>
          <a:stretch>
            <a:fillRect/>
          </a:stretch>
        </p:blipFill>
        <p:spPr>
          <a:xfrm>
            <a:off x="-1" y="0"/>
            <a:ext cx="6464305" cy="68650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>
            <a:fillRect/>
          </a:stretch>
        </p:blipFill>
        <p:spPr>
          <a:xfrm>
            <a:off x="-46915" y="-7039"/>
            <a:ext cx="6506204" cy="6865039"/>
          </a:xfrm>
          <a:prstGeom prst="rect">
            <a:avLst/>
          </a:prstGeom>
        </p:spPr>
      </p:pic>
      <p:sp>
        <p:nvSpPr>
          <p:cNvPr id="9" name="Titre 11"/>
          <p:cNvSpPr txBox="1"/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/>
          <p:cNvSpPr txBox="1"/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/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/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1"/>
          <p:cNvSpPr txBox="1"/>
          <p:nvPr userDrawn="1"/>
        </p:nvSpPr>
        <p:spPr>
          <a:xfrm>
            <a:off x="7460475" y="5904146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 userDrawn="1"/>
        </p:nvSpPr>
        <p:spPr>
          <a:xfrm rot="5400000">
            <a:off x="8157740" y="424544"/>
            <a:ext cx="13716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781854" y="5399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/>
          <p:cNvSpPr txBox="1"/>
          <p:nvPr userDrawn="1"/>
        </p:nvSpPr>
        <p:spPr>
          <a:xfrm>
            <a:off x="8475355" y="5944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814" y="0"/>
            <a:ext cx="4506686" cy="6858000"/>
          </a:xfrm>
          <a:prstGeom prst="rect">
            <a:avLst/>
          </a:prstGeom>
          <a:solidFill>
            <a:srgbClr val="063A6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629861" y="0"/>
            <a:ext cx="0" cy="685800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10800000">
            <a:off x="3502343" y="3711471"/>
            <a:ext cx="2133676" cy="1949776"/>
            <a:chOff x="1003727" y="3047028"/>
            <a:chExt cx="2907340" cy="2894544"/>
          </a:xfrm>
        </p:grpSpPr>
        <p:sp>
          <p:nvSpPr>
            <p:cNvPr id="14" name="矩形 13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03727" y="3047028"/>
              <a:ext cx="88997" cy="2894544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18082"/>
            <a:ext cx="12192000" cy="3778644"/>
          </a:xfrm>
          <a:prstGeom prst="rect">
            <a:avLst/>
          </a:prstGeom>
          <a:solidFill>
            <a:srgbClr val="BD9F6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1"/>
          <p:cNvSpPr txBox="1"/>
          <p:nvPr userDrawn="1"/>
        </p:nvSpPr>
        <p:spPr>
          <a:xfrm>
            <a:off x="5727815" y="479020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0" name="图形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38568"/>
          <a:stretch>
            <a:fillRect/>
          </a:stretch>
        </p:blipFill>
        <p:spPr>
          <a:xfrm>
            <a:off x="0" y="12700"/>
            <a:ext cx="12192000" cy="431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>
            <a:fillRect/>
          </a:stretch>
        </p:blipFill>
        <p:spPr>
          <a:xfrm>
            <a:off x="0" y="0"/>
            <a:ext cx="12192000" cy="4324182"/>
          </a:xfrm>
          <a:prstGeom prst="rect">
            <a:avLst/>
          </a:prstGeom>
        </p:spPr>
      </p:pic>
      <p:sp>
        <p:nvSpPr>
          <p:cNvPr id="7" name="Titre 11"/>
          <p:cNvSpPr txBox="1"/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/>
          <p:cNvSpPr txBox="1"/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/>
          <p:nvPr userDrawn="1"/>
        </p:nvSpPr>
        <p:spPr>
          <a:xfrm rot="5400000">
            <a:off x="1523037" y="971215"/>
            <a:ext cx="2437257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1"/>
          <p:cNvSpPr txBox="1"/>
          <p:nvPr userDrawn="1"/>
        </p:nvSpPr>
        <p:spPr>
          <a:xfrm>
            <a:off x="2352870" y="44770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3760563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/>
          <p:nvPr userDrawn="1"/>
        </p:nvSpPr>
        <p:spPr>
          <a:xfrm rot="5400000">
            <a:off x="627116" y="1053193"/>
            <a:ext cx="26289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1"/>
          <p:cNvSpPr txBox="1"/>
          <p:nvPr userDrawn="1"/>
        </p:nvSpPr>
        <p:spPr>
          <a:xfrm>
            <a:off x="1552770" y="40154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0" name="矩形 19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itre 11"/>
          <p:cNvSpPr txBox="1"/>
          <p:nvPr userDrawn="1"/>
        </p:nvSpPr>
        <p:spPr>
          <a:xfrm>
            <a:off x="10087730" y="6247075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/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7" name="矩形 26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05110" y="3429000"/>
            <a:ext cx="2101020" cy="2015089"/>
            <a:chOff x="1048224" y="3047028"/>
            <a:chExt cx="2862843" cy="2991505"/>
          </a:xfrm>
        </p:grpSpPr>
        <p:sp>
          <p:nvSpPr>
            <p:cNvPr id="21" name="矩形 20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/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1"/>
          <p:cNvSpPr txBox="1"/>
          <p:nvPr userDrawn="1"/>
        </p:nvSpPr>
        <p:spPr>
          <a:xfrm>
            <a:off x="10108341" y="4001201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/>
          <p:cNvSpPr txBox="1"/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/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/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矩形: 折角 9"/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3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6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矩形: 折角 11"/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/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/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/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/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/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8081"/>
            <a:ext cx="12192000" cy="3759647"/>
          </a:xfrm>
          <a:prstGeom prst="rect">
            <a:avLst/>
          </a:prstGeom>
          <a:solidFill>
            <a:srgbClr val="063A6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itre 11"/>
          <p:cNvSpPr txBox="1"/>
          <p:nvPr userDrawn="1"/>
        </p:nvSpPr>
        <p:spPr>
          <a:xfrm>
            <a:off x="5707204" y="3940267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5" name="Rectangle 4"/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/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/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/>
          <p:cNvSpPr txBox="1"/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/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4" name="标题 14"/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re 11"/>
          <p:cNvSpPr txBox="1"/>
          <p:nvPr userDrawn="1"/>
        </p:nvSpPr>
        <p:spPr>
          <a:xfrm>
            <a:off x="5707203" y="4527373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>
                <a:solidFill>
                  <a:schemeClr val="bg1"/>
                </a:solidFill>
              </a:rPr>
              <a:t>S J T U</a:t>
            </a:r>
          </a:p>
        </p:txBody>
      </p:sp>
      <p:sp>
        <p:nvSpPr>
          <p:cNvPr id="10" name="Rectangle 4"/>
          <p:cNvSpPr/>
          <p:nvPr userDrawn="1"/>
        </p:nvSpPr>
        <p:spPr>
          <a:xfrm rot="5400000">
            <a:off x="4762500" y="1072241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9474" y="2397668"/>
            <a:ext cx="2813049" cy="7395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 userDrawn="1"/>
        </p:nvSpPr>
        <p:spPr>
          <a:xfrm rot="5400000">
            <a:off x="6893651" y="1453244"/>
            <a:ext cx="3429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546465" y="4891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/>
          <p:cNvSpPr txBox="1"/>
          <p:nvPr userDrawn="1"/>
        </p:nvSpPr>
        <p:spPr>
          <a:xfrm>
            <a:off x="8239966" y="5436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-18855" y="0"/>
            <a:ext cx="4523595" cy="6880962"/>
          </a:xfrm>
          <a:prstGeom prst="rect">
            <a:avLst/>
          </a:prstGeom>
          <a:solidFill>
            <a:srgbClr val="BD9F68">
              <a:alpha val="54902"/>
            </a:srgbClr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 userDrawn="1"/>
        </p:nvSpPr>
        <p:spPr>
          <a:xfrm rot="5400000">
            <a:off x="8157740" y="424544"/>
            <a:ext cx="13716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781854" y="5399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/>
          <p:cNvSpPr txBox="1"/>
          <p:nvPr userDrawn="1"/>
        </p:nvSpPr>
        <p:spPr>
          <a:xfrm>
            <a:off x="8475355" y="5944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814" y="0"/>
            <a:ext cx="4506686" cy="6858000"/>
          </a:xfrm>
          <a:prstGeom prst="rect">
            <a:avLst/>
          </a:prstGeom>
          <a:solidFill>
            <a:srgbClr val="063A6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629861" y="0"/>
            <a:ext cx="0" cy="685800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 rot="10800000">
            <a:off x="3502343" y="3711471"/>
            <a:ext cx="2133676" cy="1949776"/>
            <a:chOff x="1003727" y="3047028"/>
            <a:chExt cx="2907340" cy="2894544"/>
          </a:xfrm>
        </p:grpSpPr>
        <p:sp>
          <p:nvSpPr>
            <p:cNvPr id="14" name="矩形 13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03727" y="3047028"/>
              <a:ext cx="88997" cy="2894544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18082"/>
            <a:ext cx="12192000" cy="3778644"/>
          </a:xfrm>
          <a:prstGeom prst="rect">
            <a:avLst/>
          </a:prstGeom>
          <a:solidFill>
            <a:srgbClr val="BD9F6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1"/>
          <p:cNvSpPr txBox="1"/>
          <p:nvPr userDrawn="1"/>
        </p:nvSpPr>
        <p:spPr>
          <a:xfrm>
            <a:off x="5727815" y="479020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0" name="图形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38568"/>
          <a:stretch>
            <a:fillRect/>
          </a:stretch>
        </p:blipFill>
        <p:spPr>
          <a:xfrm>
            <a:off x="0" y="12700"/>
            <a:ext cx="12192000" cy="431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>
            <a:fillRect/>
          </a:stretch>
        </p:blipFill>
        <p:spPr>
          <a:xfrm>
            <a:off x="0" y="0"/>
            <a:ext cx="12192000" cy="4324182"/>
          </a:xfrm>
          <a:prstGeom prst="rect">
            <a:avLst/>
          </a:prstGeom>
        </p:spPr>
      </p:pic>
      <p:sp>
        <p:nvSpPr>
          <p:cNvPr id="7" name="Titre 11"/>
          <p:cNvSpPr txBox="1"/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/>
          <p:cNvSpPr txBox="1"/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/>
          <p:nvPr userDrawn="1"/>
        </p:nvSpPr>
        <p:spPr>
          <a:xfrm rot="5400000">
            <a:off x="1523037" y="971215"/>
            <a:ext cx="2437257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1"/>
          <p:cNvSpPr txBox="1"/>
          <p:nvPr userDrawn="1"/>
        </p:nvSpPr>
        <p:spPr>
          <a:xfrm>
            <a:off x="2352870" y="44770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3760563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/>
          <p:cNvSpPr/>
          <p:nvPr userDrawn="1"/>
        </p:nvSpPr>
        <p:spPr>
          <a:xfrm rot="5400000">
            <a:off x="627116" y="1053193"/>
            <a:ext cx="26289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1"/>
          <p:cNvSpPr txBox="1"/>
          <p:nvPr userDrawn="1"/>
        </p:nvSpPr>
        <p:spPr>
          <a:xfrm>
            <a:off x="1552770" y="40154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0" name="矩形 19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x.threatbook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11"/>
          <p:cNvSpPr txBox="1"/>
          <p:nvPr/>
        </p:nvSpPr>
        <p:spPr>
          <a:xfrm>
            <a:off x="604520" y="2212466"/>
            <a:ext cx="10996241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fr-FR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蜜罐技术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介绍与实验</a:t>
            </a:r>
            <a:endParaRPr lang="zh-CN" altLang="fr-FR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实验一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Telnet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蜜罐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99590" y="1614805"/>
            <a:ext cx="778256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sym typeface="+mn-ea"/>
              </a:rPr>
              <a:t>基于</a:t>
            </a:r>
            <a:r>
              <a:rPr lang="en-US" altLang="zh-CN" sz="2800" dirty="0" err="1">
                <a:sym typeface="+mn-ea"/>
              </a:rPr>
              <a:t>Defnet</a:t>
            </a:r>
            <a:r>
              <a:rPr lang="zh-CN" altLang="en-US" sz="2800" dirty="0">
                <a:sym typeface="+mn-ea"/>
              </a:rPr>
              <a:t>，实现一个低交互的</a:t>
            </a:r>
            <a:r>
              <a:rPr lang="en-US" altLang="zh-CN" sz="2800" dirty="0">
                <a:sym typeface="+mn-ea"/>
              </a:rPr>
              <a:t>Telnet</a:t>
            </a:r>
            <a:r>
              <a:rPr lang="zh-CN" altLang="en-US" sz="2800" dirty="0">
                <a:sym typeface="+mn-ea"/>
              </a:rPr>
              <a:t>蜜罐。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实验二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蜜罐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096452-B244-8373-6865-38ACC912E1C7}"/>
              </a:ext>
            </a:extLst>
          </p:cNvPr>
          <p:cNvSpPr txBox="1"/>
          <p:nvPr/>
        </p:nvSpPr>
        <p:spPr>
          <a:xfrm>
            <a:off x="1799590" y="1614805"/>
            <a:ext cx="778256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基于</a:t>
            </a:r>
            <a:r>
              <a:rPr lang="en-US" altLang="zh-CN" sz="2800" dirty="0" err="1">
                <a:sym typeface="+mn-ea"/>
              </a:rPr>
              <a:t>Glastopf</a:t>
            </a:r>
            <a:r>
              <a:rPr lang="zh-CN" altLang="en-US" sz="2800" dirty="0">
                <a:sym typeface="+mn-ea"/>
              </a:rPr>
              <a:t>，搭建一个</a:t>
            </a:r>
            <a:r>
              <a:rPr lang="en-US" altLang="zh-CN" sz="2800" dirty="0">
                <a:sym typeface="+mn-ea"/>
              </a:rPr>
              <a:t>Web</a:t>
            </a:r>
            <a:r>
              <a:rPr lang="zh-CN" altLang="en-US" sz="2800" dirty="0">
                <a:sym typeface="+mn-ea"/>
              </a:rPr>
              <a:t>蜜罐。</a:t>
            </a:r>
            <a:endParaRPr lang="en-US" altLang="zh-CN" sz="2800" dirty="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ym typeface="+mn-ea"/>
              </a:rPr>
              <a:t>分析蜜罐捕获的数据。</a:t>
            </a:r>
            <a:endParaRPr lang="en-US" altLang="zh-CN" sz="2800" dirty="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实验二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蜜罐 数据概览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E6B9C34-0C8C-0C8F-6847-32E9050CBB85}"/>
              </a:ext>
            </a:extLst>
          </p:cNvPr>
          <p:cNvSpPr>
            <a:spLocks noGrp="1"/>
          </p:cNvSpPr>
          <p:nvPr/>
        </p:nvSpPr>
        <p:spPr>
          <a:xfrm>
            <a:off x="1903396" y="1767446"/>
            <a:ext cx="7571913" cy="3323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利用放在公网上的</a:t>
            </a:r>
            <a:r>
              <a:rPr lang="en-US" altLang="zh-CN" dirty="0" err="1"/>
              <a:t>Glastopf</a:t>
            </a:r>
            <a:r>
              <a:rPr lang="zh-CN" altLang="en-US" dirty="0"/>
              <a:t>蜜罐，在两个月时间内，共获取</a:t>
            </a:r>
            <a:r>
              <a:rPr lang="en-US" altLang="zh-CN" dirty="0"/>
              <a:t>5801</a:t>
            </a:r>
            <a:r>
              <a:rPr lang="zh-CN" altLang="en-US" dirty="0"/>
              <a:t>条访问记录。</a:t>
            </a:r>
          </a:p>
        </p:txBody>
      </p:sp>
    </p:spTree>
    <p:extLst>
      <p:ext uri="{BB962C8B-B14F-4D97-AF65-F5344CB8AC3E}">
        <p14:creationId xmlns:p14="http://schemas.microsoft.com/office/powerpoint/2010/main" val="749901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蜜罐 分析访问最频繁的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3123F9-E498-979B-44AC-26D42FD75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065" y="1537293"/>
            <a:ext cx="6439854" cy="378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5">
            <a:extLst>
              <a:ext uri="{FF2B5EF4-FFF2-40B4-BE49-F238E27FC236}">
                <a16:creationId xmlns:a16="http://schemas.microsoft.com/office/drawing/2014/main" id="{F9F2F221-77B2-2CBE-B038-EC29B3988928}"/>
              </a:ext>
            </a:extLst>
          </p:cNvPr>
          <p:cNvSpPr txBox="1"/>
          <p:nvPr/>
        </p:nvSpPr>
        <p:spPr>
          <a:xfrm>
            <a:off x="7881119" y="2951946"/>
            <a:ext cx="3387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/>
              <a:t>数据含义：</a:t>
            </a:r>
            <a:endParaRPr lang="en-US" altLang="zh-CN" sz="2800" dirty="0"/>
          </a:p>
          <a:p>
            <a:pPr algn="ctr"/>
            <a:r>
              <a:rPr lang="en-US" altLang="zh-CN" sz="2800" dirty="0"/>
              <a:t>(IP</a:t>
            </a:r>
            <a:r>
              <a:rPr lang="zh-CN" altLang="en-US" sz="2800" dirty="0"/>
              <a:t>地址，访问次数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840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蜜罐 </a:t>
            </a:r>
            <a:r>
              <a:rPr lang="zh-CN" altLang="en-US" dirty="0"/>
              <a:t>调研威胁</a:t>
            </a:r>
            <a:r>
              <a:rPr lang="en-US" altLang="zh-CN" dirty="0"/>
              <a:t>IP</a:t>
            </a:r>
            <a:r>
              <a:rPr lang="zh-CN" altLang="en-US" dirty="0"/>
              <a:t>的信息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CA53AB4-29E0-2AC9-A5D7-2CD92BFAE2F8}"/>
              </a:ext>
            </a:extLst>
          </p:cNvPr>
          <p:cNvSpPr>
            <a:spLocks noGrp="1"/>
          </p:cNvSpPr>
          <p:nvPr/>
        </p:nvSpPr>
        <p:spPr>
          <a:xfrm>
            <a:off x="1765300" y="1580225"/>
            <a:ext cx="8887903" cy="3697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可利用在线的威胁</a:t>
            </a:r>
            <a:r>
              <a:rPr lang="en-US" altLang="zh-CN" dirty="0"/>
              <a:t>IP</a:t>
            </a:r>
            <a:r>
              <a:rPr lang="zh-CN" altLang="en-US" dirty="0"/>
              <a:t>情报库，获取可疑</a:t>
            </a:r>
            <a:r>
              <a:rPr lang="en-US" altLang="zh-CN" dirty="0"/>
              <a:t>IP</a:t>
            </a:r>
            <a:r>
              <a:rPr lang="zh-CN" altLang="en-US" dirty="0"/>
              <a:t>的信息。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例如</a:t>
            </a:r>
            <a:r>
              <a:rPr lang="en-US" altLang="zh-CN" dirty="0">
                <a:hlinkClick r:id="rId3"/>
              </a:rPr>
              <a:t>https://x.threatbook.com/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268A18-221D-3714-A65C-A1712DEFA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2659182"/>
            <a:ext cx="56578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8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6C4C9-E031-ADD3-76D7-59A253DD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F2CB40-5E96-C4B2-DAD1-CBF02B8F3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3" r="37336" b="13321"/>
          <a:stretch/>
        </p:blipFill>
        <p:spPr>
          <a:xfrm>
            <a:off x="4161311" y="0"/>
            <a:ext cx="803068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F9C1A4-B368-3F1F-0B5A-6EED59F9D914}"/>
              </a:ext>
            </a:extLst>
          </p:cNvPr>
          <p:cNvSpPr/>
          <p:nvPr/>
        </p:nvSpPr>
        <p:spPr>
          <a:xfrm>
            <a:off x="-1" y="0"/>
            <a:ext cx="416131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898520C-9C69-AE61-5762-1831A4727565}"/>
              </a:ext>
            </a:extLst>
          </p:cNvPr>
          <p:cNvSpPr/>
          <p:nvPr/>
        </p:nvSpPr>
        <p:spPr>
          <a:xfrm>
            <a:off x="7319405" y="4193119"/>
            <a:ext cx="1714500" cy="838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3B9FAB-5EA7-6990-BB4A-621D0AD759A4}"/>
              </a:ext>
            </a:extLst>
          </p:cNvPr>
          <p:cNvGrpSpPr/>
          <p:nvPr/>
        </p:nvGrpSpPr>
        <p:grpSpPr>
          <a:xfrm>
            <a:off x="343948" y="623887"/>
            <a:ext cx="3486150" cy="5610225"/>
            <a:chOff x="8509015" y="607109"/>
            <a:chExt cx="3486150" cy="561022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CF4732B-7474-8BDD-D668-2F523908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9015" y="607109"/>
              <a:ext cx="3486150" cy="561022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B25E25A-E6D6-0E16-81A9-645A7AE5E650}"/>
                </a:ext>
              </a:extLst>
            </p:cNvPr>
            <p:cNvSpPr txBox="1"/>
            <p:nvPr/>
          </p:nvSpPr>
          <p:spPr>
            <a:xfrm>
              <a:off x="8620683" y="2627391"/>
              <a:ext cx="304840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zh-CN" altLang="en-US" sz="2400" dirty="0">
                  <a:latin typeface="+mn-ea"/>
                </a:rPr>
                <a:t>搜索访问最频繁的</a:t>
              </a:r>
              <a:r>
                <a:rPr lang="en-US" altLang="zh-CN" sz="2400" dirty="0">
                  <a:latin typeface="+mn-ea"/>
                </a:rPr>
                <a:t>IP</a:t>
              </a:r>
            </a:p>
            <a:p>
              <a:pPr marL="0" indent="0">
                <a:buNone/>
              </a:pPr>
              <a:r>
                <a:rPr lang="zh-CN" altLang="en-US" sz="2400" dirty="0">
                  <a:latin typeface="+mn-ea"/>
                </a:rPr>
                <a:t>（</a:t>
              </a:r>
              <a:r>
                <a:rPr lang="en-US" altLang="zh-CN" sz="2400" dirty="0">
                  <a:latin typeface="+mn-ea"/>
                </a:rPr>
                <a:t>36.33.36.250</a:t>
              </a:r>
              <a:r>
                <a:rPr lang="zh-CN" altLang="en-US" sz="2400" dirty="0">
                  <a:latin typeface="+mn-ea"/>
                </a:rPr>
                <a:t>）。</a:t>
              </a:r>
              <a:endParaRPr lang="en-US" altLang="zh-CN" sz="2400" dirty="0">
                <a:latin typeface="+mn-ea"/>
              </a:endParaRPr>
            </a:p>
            <a:p>
              <a:pPr marL="0" indent="0">
                <a:buNone/>
              </a:pPr>
              <a:r>
                <a:rPr lang="zh-CN" altLang="en-US" sz="2400" dirty="0">
                  <a:latin typeface="+mn-ea"/>
                </a:rPr>
                <a:t>发现其可能是僵尸网络的傀儡机。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47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蜜罐 </a:t>
            </a:r>
            <a:r>
              <a:rPr lang="zh-CN" altLang="en-US" dirty="0"/>
              <a:t>流量分析</a:t>
            </a:r>
            <a:r>
              <a:rPr lang="en-US" altLang="zh-CN" dirty="0"/>
              <a:t>——</a:t>
            </a:r>
            <a:r>
              <a:rPr lang="zh-CN" altLang="en-US" dirty="0"/>
              <a:t>暴力破解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021617E-96BE-7D52-11CC-C1678358DB41}"/>
              </a:ext>
            </a:extLst>
          </p:cNvPr>
          <p:cNvSpPr>
            <a:spLocks noGrp="1"/>
          </p:cNvSpPr>
          <p:nvPr/>
        </p:nvSpPr>
        <p:spPr>
          <a:xfrm>
            <a:off x="1443978" y="1376039"/>
            <a:ext cx="9907282" cy="3928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分析</a:t>
            </a:r>
            <a:r>
              <a:rPr lang="en-US" altLang="zh-CN" sz="2400" dirty="0"/>
              <a:t>59.127.230.217</a:t>
            </a:r>
            <a:r>
              <a:rPr lang="zh-CN" altLang="en-US" sz="2400" dirty="0"/>
              <a:t>，发现该</a:t>
            </a:r>
            <a:r>
              <a:rPr lang="en-US" altLang="zh-CN" sz="2400" dirty="0"/>
              <a:t>IP</a:t>
            </a:r>
            <a:r>
              <a:rPr lang="zh-CN" altLang="en-US" sz="2400" dirty="0"/>
              <a:t>进行了暴力破解攻击。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比照数据中心的数据，确实如此。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AA76FA-80CF-F458-D5AB-676056F0B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995" y="2241239"/>
            <a:ext cx="4330700" cy="315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DDDB7F-0AD1-F2FB-6D68-098E88BEC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695" y="2368014"/>
            <a:ext cx="5187946" cy="26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6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95B1A-3611-6445-064D-31F89839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00E4D-FBD3-9115-3E14-83E5E0A5B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" r="13121"/>
          <a:stretch/>
        </p:blipFill>
        <p:spPr bwMode="auto">
          <a:xfrm>
            <a:off x="0" y="12639"/>
            <a:ext cx="76399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315F53-82D2-CB5B-939D-F2EEF9E5C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1" r="61271"/>
          <a:stretch/>
        </p:blipFill>
        <p:spPr>
          <a:xfrm>
            <a:off x="7639941" y="0"/>
            <a:ext cx="4552060" cy="68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2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蜜罐 </a:t>
            </a:r>
            <a:r>
              <a:rPr lang="zh-CN" altLang="en-US" dirty="0"/>
              <a:t>流量分析</a:t>
            </a:r>
            <a:r>
              <a:rPr lang="en-US" altLang="zh-CN" dirty="0"/>
              <a:t>——</a:t>
            </a:r>
            <a:r>
              <a:rPr lang="zh-CN" altLang="en-US" dirty="0"/>
              <a:t>漏洞扫描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96B37-0251-92D1-7BC5-8D71CBAB43EB}"/>
              </a:ext>
            </a:extLst>
          </p:cNvPr>
          <p:cNvSpPr>
            <a:spLocks noGrp="1"/>
          </p:cNvSpPr>
          <p:nvPr/>
        </p:nvSpPr>
        <p:spPr>
          <a:xfrm>
            <a:off x="1582800" y="1438350"/>
            <a:ext cx="8901728" cy="2510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/>
              <a:t>分析</a:t>
            </a:r>
            <a:r>
              <a:rPr lang="en-US" altLang="zh-CN" sz="2000" dirty="0"/>
              <a:t>223.90.121.53</a:t>
            </a:r>
            <a:r>
              <a:rPr lang="zh-CN" altLang="en-US" sz="2000" dirty="0"/>
              <a:t>，发现了</a:t>
            </a:r>
            <a:r>
              <a:rPr lang="en-US" altLang="zh-CN" sz="2000" dirty="0"/>
              <a:t>Web</a:t>
            </a:r>
            <a:r>
              <a:rPr lang="zh-CN" altLang="en-US" sz="2000" dirty="0"/>
              <a:t>漏洞扫描器 </a:t>
            </a:r>
            <a:r>
              <a:rPr lang="en-US" altLang="zh-CN" sz="2400" dirty="0" err="1"/>
              <a:t>Nikto</a:t>
            </a:r>
            <a:r>
              <a:rPr lang="en-US" altLang="zh-CN" sz="2000" dirty="0"/>
              <a:t>/2.15</a:t>
            </a:r>
            <a:r>
              <a:rPr lang="zh-CN" altLang="en-US" sz="2000" dirty="0"/>
              <a:t>的指纹。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5F71937-EADF-9420-3D13-5D46B7673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00" y="1816584"/>
            <a:ext cx="8334150" cy="406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124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/>
          <p:cNvSpPr txBox="1"/>
          <p:nvPr/>
        </p:nvSpPr>
        <p:spPr>
          <a:xfrm>
            <a:off x="5914073" y="3668009"/>
            <a:ext cx="5411787" cy="6089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4400" b="1" dirty="0">
                <a:solidFill>
                  <a:srgbClr val="063A65"/>
                </a:solidFill>
              </a:rPr>
              <a:t>第四章 </a:t>
            </a:r>
            <a:r>
              <a:rPr lang="zh-CN" altLang="en-US" sz="4400" b="1">
                <a:solidFill>
                  <a:srgbClr val="063A65"/>
                </a:solidFill>
                <a:sym typeface="+mn-ea"/>
              </a:rPr>
              <a:t>蜜罐识别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515AFD23-B469-39AF-F812-CBD41C95DEF8}"/>
              </a:ext>
            </a:extLst>
          </p:cNvPr>
          <p:cNvSpPr txBox="1"/>
          <p:nvPr/>
        </p:nvSpPr>
        <p:spPr>
          <a:xfrm>
            <a:off x="6029980" y="4495875"/>
            <a:ext cx="5179972" cy="36893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高交互蜜罐的识别技巧</a:t>
            </a:r>
            <a:endParaRPr lang="zh-CN" alt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460615" y="1892300"/>
            <a:ext cx="2049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简介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460615" y="2805430"/>
            <a:ext cx="3641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r>
              <a:rPr lang="en-US" altLang="zh-CN" sz="20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蜜罐技术原理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460615" y="3718560"/>
            <a:ext cx="2931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蜜罐技术实验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460615" y="4631690"/>
            <a:ext cx="2049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3A6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 蜜罐识别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基于指纹的蜜罐识别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D0AE628-C399-67AC-1B5C-5CC03244C5FE}"/>
              </a:ext>
            </a:extLst>
          </p:cNvPr>
          <p:cNvSpPr>
            <a:spLocks noGrp="1"/>
          </p:cNvSpPr>
          <p:nvPr/>
        </p:nvSpPr>
        <p:spPr>
          <a:xfrm>
            <a:off x="1704975" y="1714500"/>
            <a:ext cx="337185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对于开源蜜罐程序，开发者大多数会留下版权身份信息，所以识别直接部署的开源蜜罐也比较简单。</a:t>
            </a:r>
            <a:endParaRPr lang="en-US" altLang="zh-CN" sz="2400" dirty="0"/>
          </a:p>
          <a:p>
            <a:r>
              <a:rPr lang="zh-CN" altLang="en-US" sz="2400" dirty="0"/>
              <a:t>除了开源蜜罐外，一些商业蜜罐也会留下指纹信息。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07CC7B-B9B9-15D1-DBC8-6F7D5A1AF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423" y="1620932"/>
            <a:ext cx="5791200" cy="352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81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基于配置失真的蜜罐识别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D0AE628-C399-67AC-1B5C-5CC03244C5FE}"/>
              </a:ext>
            </a:extLst>
          </p:cNvPr>
          <p:cNvSpPr>
            <a:spLocks noGrp="1"/>
          </p:cNvSpPr>
          <p:nvPr/>
        </p:nvSpPr>
        <p:spPr>
          <a:xfrm>
            <a:off x="1790700" y="1747837"/>
            <a:ext cx="8905875" cy="3362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蜜罐系统为了捕获攻击行为，会让自己变得“特别容易被识别”，从而导致配置失真。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lvl="1"/>
            <a:r>
              <a:rPr lang="zh-CN" altLang="en-US" dirty="0"/>
              <a:t>不符合常理的返回信息：在</a:t>
            </a:r>
            <a:r>
              <a:rPr lang="en-US" altLang="zh-CN" dirty="0"/>
              <a:t>server</a:t>
            </a:r>
            <a:r>
              <a:rPr lang="zh-CN" altLang="en-US" dirty="0"/>
              <a:t>、</a:t>
            </a:r>
            <a:r>
              <a:rPr lang="en-US" altLang="zh-CN" dirty="0"/>
              <a:t>header</a:t>
            </a:r>
            <a:r>
              <a:rPr lang="zh-CN" altLang="en-US" dirty="0"/>
              <a:t>、</a:t>
            </a:r>
            <a:r>
              <a:rPr lang="en-US" altLang="zh-CN" dirty="0"/>
              <a:t>title</a:t>
            </a:r>
            <a:r>
              <a:rPr lang="zh-CN" altLang="en-US" dirty="0"/>
              <a:t>等字段里会返回大量的特征信息</a:t>
            </a:r>
            <a:endParaRPr lang="en-US" altLang="zh-CN" dirty="0"/>
          </a:p>
          <a:p>
            <a:pPr lvl="1"/>
            <a:r>
              <a:rPr lang="zh-CN" altLang="en-US" dirty="0"/>
              <a:t>不符合常理的端口配置：如一台服务器同时开放了</a:t>
            </a:r>
            <a:r>
              <a:rPr lang="en-US" altLang="zh-CN" dirty="0"/>
              <a:t>22</a:t>
            </a:r>
            <a:r>
              <a:rPr lang="zh-CN" altLang="en-US" dirty="0"/>
              <a:t>和</a:t>
            </a:r>
            <a:r>
              <a:rPr lang="en-US" altLang="zh-CN" dirty="0"/>
              <a:t>3389</a:t>
            </a:r>
            <a:r>
              <a:rPr lang="zh-CN" altLang="en-US" dirty="0"/>
              <a:t>端口，或是</a:t>
            </a:r>
            <a:r>
              <a:rPr lang="en-US" altLang="zh-CN" dirty="0"/>
              <a:t>8080</a:t>
            </a:r>
            <a:r>
              <a:rPr lang="zh-CN" altLang="en-US" dirty="0"/>
              <a:t>端口显示</a:t>
            </a:r>
            <a:r>
              <a:rPr lang="en-US" altLang="zh-CN" dirty="0"/>
              <a:t>windows</a:t>
            </a:r>
            <a:r>
              <a:rPr lang="zh-CN" altLang="en-US" dirty="0"/>
              <a:t>，而</a:t>
            </a:r>
            <a:r>
              <a:rPr lang="en-US" altLang="zh-CN" dirty="0"/>
              <a:t>8081</a:t>
            </a:r>
            <a:r>
              <a:rPr lang="zh-CN" altLang="en-US" dirty="0"/>
              <a:t>显示</a:t>
            </a:r>
            <a:r>
              <a:rPr lang="en-US" altLang="zh-CN" dirty="0"/>
              <a:t>ubuntu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58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基于蜜罐特性的蜜罐识别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D0AE628-C399-67AC-1B5C-5CC03244C5FE}"/>
              </a:ext>
            </a:extLst>
          </p:cNvPr>
          <p:cNvSpPr>
            <a:spLocks noGrp="1"/>
          </p:cNvSpPr>
          <p:nvPr/>
        </p:nvSpPr>
        <p:spPr>
          <a:xfrm>
            <a:off x="1689100" y="1747837"/>
            <a:ext cx="9171923" cy="3362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/>
              <a:t>虚拟特性</a:t>
            </a:r>
            <a:r>
              <a:rPr lang="zh-CN" altLang="en-US" sz="2400" dirty="0"/>
              <a:t>：由于蜜网通常需要模拟各种系统或设备，所以一般不会使用真实物理机器，通常都是虚拟机。</a:t>
            </a:r>
            <a:endParaRPr lang="en-US" altLang="zh-CN" sz="2400" dirty="0"/>
          </a:p>
          <a:p>
            <a:pPr lvl="1"/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VM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虚拟机常用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地址前缀：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00-05-69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00-0C-29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00-50-56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等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lvl="1"/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寻找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特征目录：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OpenVZ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VPS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上会有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/proc/</a:t>
            </a:r>
            <a:r>
              <a:rPr lang="en-US" altLang="zh-CN" b="0" i="0" dirty="0" err="1">
                <a:solidFill>
                  <a:srgbClr val="121212"/>
                </a:solidFill>
                <a:effectLst/>
                <a:latin typeface="-apple-system"/>
              </a:rPr>
              <a:t>vz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这个文件；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Xen PV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虚拟机上会有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/proc/xen/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这个目录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出站连接上限</a:t>
            </a:r>
            <a:r>
              <a:rPr lang="zh-CN" altLang="en-US" sz="2400" dirty="0">
                <a:solidFill>
                  <a:srgbClr val="121212"/>
                </a:solidFill>
                <a:latin typeface="-apple-system"/>
              </a:rPr>
              <a:t>：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很多密网为了防止攻击者利用蜜网作为跳板攻击第三方系统，会设置出站连接的上限，如每天只允许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15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个出站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TCP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连接。我们可以通过发大量的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-apple-system"/>
              </a:rPr>
              <a:t>syn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包到其他主机来进行检测和识别。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0685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基于溯源方式的蜜罐识别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CD0AE628-C399-67AC-1B5C-5CC03244C5FE}"/>
              </a:ext>
            </a:extLst>
          </p:cNvPr>
          <p:cNvSpPr>
            <a:spLocks noGrp="1"/>
          </p:cNvSpPr>
          <p:nvPr/>
        </p:nvSpPr>
        <p:spPr>
          <a:xfrm>
            <a:off x="1790701" y="1747837"/>
            <a:ext cx="8953500" cy="3362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很多商业蜜罐为了溯源攻击者，会反过来利用漏洞攻击攻击者。</a:t>
            </a:r>
            <a:endParaRPr lang="en-US" altLang="zh-CN" dirty="0"/>
          </a:p>
          <a:p>
            <a:r>
              <a:rPr lang="zh-CN" altLang="en-US" dirty="0"/>
              <a:t>前端漏洞</a:t>
            </a:r>
            <a:endParaRPr lang="en-US" altLang="zh-CN" dirty="0"/>
          </a:p>
          <a:p>
            <a:r>
              <a:rPr lang="zh-CN" altLang="en-US" dirty="0"/>
              <a:t>手机号诱捕</a:t>
            </a:r>
            <a:endParaRPr lang="en-US" altLang="zh-CN" dirty="0"/>
          </a:p>
          <a:p>
            <a:r>
              <a:rPr lang="zh-CN" altLang="en-US" dirty="0"/>
              <a:t>木马邮件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46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80418" y="3507040"/>
            <a:ext cx="2631160" cy="134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14"/>
          <p:cNvSpPr txBox="1"/>
          <p:nvPr/>
        </p:nvSpPr>
        <p:spPr>
          <a:xfrm>
            <a:off x="6029980" y="4495875"/>
            <a:ext cx="5179972" cy="36893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zh-CN" alt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蜜罐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概念及其分类</a:t>
            </a:r>
            <a:endParaRPr lang="zh-CN" alt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itre 11"/>
          <p:cNvSpPr txBox="1"/>
          <p:nvPr/>
        </p:nvSpPr>
        <p:spPr>
          <a:xfrm>
            <a:off x="5914073" y="3668009"/>
            <a:ext cx="5411787" cy="6089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4400" b="1" dirty="0">
                <a:solidFill>
                  <a:srgbClr val="063A65"/>
                </a:solidFill>
              </a:rPr>
              <a:t>第一章 简介</a:t>
            </a:r>
            <a:endParaRPr lang="en-GB" sz="4400" b="1" dirty="0">
              <a:solidFill>
                <a:srgbClr val="063A6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667510" y="1543685"/>
            <a:ext cx="8856980" cy="2452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+mn-ea"/>
              </a:rPr>
              <a:t>性质：一种主动</a:t>
            </a:r>
            <a:r>
              <a:rPr lang="zh-CN" altLang="en-US" sz="2400" b="1" dirty="0">
                <a:sym typeface="+mn-ea"/>
              </a:rPr>
              <a:t>防御技术</a:t>
            </a:r>
            <a:r>
              <a:rPr lang="zh-CN" altLang="en-US" sz="2400" dirty="0">
                <a:sym typeface="+mn-ea"/>
              </a:rPr>
              <a:t>，区别于防火墙、入侵检测技术等被动防御</a:t>
            </a:r>
            <a:endParaRPr lang="en-US" altLang="zh-CN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+mn-ea"/>
              </a:rPr>
              <a:t>手段：诱骗攻击者攻击一个没有真实业务数据的系统</a:t>
            </a:r>
            <a:endParaRPr lang="en-US" altLang="zh-CN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ym typeface="+mn-ea"/>
              </a:rPr>
              <a:t>目的：研究学习攻击者的攻击目的和攻击手段，从而延缓乃至阻止攻击破坏行为的发生，有效保护真实服务资源</a:t>
            </a:r>
            <a:endParaRPr lang="zh-CN" altLang="en-US" sz="2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42C309-DFC1-1E00-4CF2-E62E10594ED8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蜜罐的概念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蜜罐的分类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51001" y="1730484"/>
            <a:ext cx="2413000" cy="219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按交互程度分：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纯蜜罐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低交互蜜罐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高交互蜜罐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062508" y="1730484"/>
            <a:ext cx="2413000" cy="275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按作用点分：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应用层蜜罐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网络蜜罐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主机蜜罐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设备蜜罐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489567" y="1730484"/>
            <a:ext cx="2413000" cy="1636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按实现方法分：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物理蜜罐</a:t>
            </a:r>
            <a:endParaRPr lang="en-US" altLang="zh-CN" sz="240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 panose="020B0503020204020204" pitchFamily="34" charset="-122"/>
              </a:rPr>
              <a:t>虚拟蜜罐</a:t>
            </a:r>
          </a:p>
        </p:txBody>
      </p:sp>
    </p:spTree>
    <p:extLst>
      <p:ext uri="{BB962C8B-B14F-4D97-AF65-F5344CB8AC3E}">
        <p14:creationId xmlns:p14="http://schemas.microsoft.com/office/powerpoint/2010/main" val="245532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/>
          <p:cNvSpPr txBox="1"/>
          <p:nvPr/>
        </p:nvSpPr>
        <p:spPr>
          <a:xfrm>
            <a:off x="5903913" y="3622289"/>
            <a:ext cx="5411787" cy="121793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4400" b="1" dirty="0">
                <a:solidFill>
                  <a:srgbClr val="063A65"/>
                </a:solidFill>
              </a:rPr>
              <a:t>第二章 </a:t>
            </a:r>
            <a:r>
              <a:rPr lang="zh-CN" altLang="en-US" sz="4400" b="1" dirty="0">
                <a:solidFill>
                  <a:srgbClr val="063A65"/>
                </a:solidFill>
                <a:sym typeface="+mn-ea"/>
              </a:rPr>
              <a:t>Web安全防护中的蜜罐技术</a:t>
            </a:r>
            <a:endParaRPr lang="en-US" altLang="zh-CN" sz="4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941252" y="1549810"/>
            <a:ext cx="4298406" cy="4321175"/>
          </a:xfrm>
        </p:spPr>
        <p:txBody>
          <a:bodyPr/>
          <a:lstStyle/>
          <a:p>
            <a:r>
              <a:rPr lang="zh-CN" altLang="en-US" dirty="0"/>
              <a:t>非定向</a:t>
            </a:r>
            <a:r>
              <a:rPr lang="en-US" altLang="zh-CN" dirty="0"/>
              <a:t>Web</a:t>
            </a:r>
            <a:r>
              <a:rPr lang="zh-CN" altLang="en-US" dirty="0"/>
              <a:t>攻击一般是批量利用脚本的自动化攻击</a:t>
            </a:r>
            <a:endParaRPr lang="en-US" altLang="zh-CN" dirty="0"/>
          </a:p>
          <a:p>
            <a:r>
              <a:rPr lang="zh-CN" altLang="en-US" dirty="0"/>
              <a:t>相应的蜜罐：</a:t>
            </a:r>
            <a:endParaRPr lang="en-US" altLang="zh-CN" dirty="0"/>
          </a:p>
          <a:p>
            <a:pPr lvl="1"/>
            <a:r>
              <a:rPr lang="zh-CN" altLang="en-US" dirty="0"/>
              <a:t>低交互</a:t>
            </a:r>
            <a:endParaRPr lang="en-US" altLang="zh-CN" dirty="0"/>
          </a:p>
          <a:p>
            <a:pPr lvl="1"/>
            <a:r>
              <a:rPr lang="en-US" altLang="zh-CN" dirty="0"/>
              <a:t>Payload</a:t>
            </a:r>
            <a:r>
              <a:rPr lang="zh-CN" altLang="en-US" dirty="0"/>
              <a:t>捕获</a:t>
            </a:r>
            <a:endParaRPr lang="en-US" altLang="zh-CN" dirty="0"/>
          </a:p>
          <a:p>
            <a:pPr lvl="1"/>
            <a:r>
              <a:rPr lang="en-US" altLang="zh-CN" dirty="0"/>
              <a:t>Web</a:t>
            </a:r>
            <a:r>
              <a:rPr lang="zh-CN" altLang="en-US" dirty="0"/>
              <a:t>攻击预警</a:t>
            </a:r>
            <a:endParaRPr lang="en-US" altLang="zh-C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543" y="1316140"/>
            <a:ext cx="54646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3E64C5-BD73-FE53-4AE2-11FC3CCB6ECE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针对非定向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攻击的蜜罐技术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4AC0B072-96BA-F50E-FB41-77567C214E7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899" y="1316140"/>
            <a:ext cx="5275984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41252" y="1549810"/>
            <a:ext cx="4298406" cy="4321175"/>
          </a:xfrm>
        </p:spPr>
        <p:txBody>
          <a:bodyPr/>
          <a:lstStyle/>
          <a:p>
            <a:r>
              <a:rPr lang="zh-CN" altLang="en-US" dirty="0"/>
              <a:t>定向</a:t>
            </a:r>
            <a:r>
              <a:rPr lang="en-US" altLang="zh-CN" dirty="0"/>
              <a:t>Web</a:t>
            </a:r>
            <a:r>
              <a:rPr lang="zh-CN" altLang="en-US" dirty="0"/>
              <a:t>攻击往往由攻击者亲自参与</a:t>
            </a:r>
            <a:endParaRPr lang="en-US" altLang="zh-CN" dirty="0"/>
          </a:p>
          <a:p>
            <a:r>
              <a:rPr lang="zh-CN" altLang="en-US" dirty="0"/>
              <a:t>相应的蜜罐</a:t>
            </a:r>
            <a:endParaRPr lang="en-US" altLang="zh-CN" dirty="0"/>
          </a:p>
          <a:p>
            <a:pPr lvl="1"/>
            <a:r>
              <a:rPr lang="zh-CN" altLang="en-US" dirty="0"/>
              <a:t>高交互</a:t>
            </a:r>
            <a:endParaRPr lang="en-US" altLang="zh-CN" dirty="0"/>
          </a:p>
          <a:p>
            <a:pPr lvl="1"/>
            <a:r>
              <a:rPr lang="en-US" altLang="zh-CN" dirty="0"/>
              <a:t>Payload</a:t>
            </a:r>
            <a:r>
              <a:rPr lang="zh-CN" altLang="en-US" dirty="0"/>
              <a:t>捕获</a:t>
            </a:r>
            <a:endParaRPr lang="en-US" altLang="zh-CN" dirty="0"/>
          </a:p>
          <a:p>
            <a:pPr lvl="1"/>
            <a:r>
              <a:rPr lang="en-US" altLang="zh-CN" dirty="0"/>
              <a:t>Web</a:t>
            </a:r>
            <a:r>
              <a:rPr lang="zh-CN" altLang="en-US" dirty="0"/>
              <a:t>攻击预警</a:t>
            </a:r>
            <a:endParaRPr lang="en-US" altLang="zh-CN" dirty="0"/>
          </a:p>
          <a:p>
            <a:pPr lvl="1"/>
            <a:r>
              <a:rPr lang="zh-CN" altLang="en-US" dirty="0"/>
              <a:t>延缓攻击进程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3E64C5-BD73-FE53-4AE2-11FC3CCB6ECE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针对定向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攻击的蜜罐技术</a:t>
            </a:r>
          </a:p>
        </p:txBody>
      </p:sp>
    </p:spTree>
    <p:extLst>
      <p:ext uri="{BB962C8B-B14F-4D97-AF65-F5344CB8AC3E}">
        <p14:creationId xmlns:p14="http://schemas.microsoft.com/office/powerpoint/2010/main" val="224361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/>
          <p:cNvSpPr txBox="1"/>
          <p:nvPr/>
        </p:nvSpPr>
        <p:spPr>
          <a:xfrm>
            <a:off x="5914073" y="3668009"/>
            <a:ext cx="5411787" cy="60896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zh-CN" altLang="en-US" sz="4400" b="1" dirty="0">
                <a:solidFill>
                  <a:srgbClr val="063A65"/>
                </a:solidFill>
              </a:rPr>
              <a:t>第三章 蜜罐技术实验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2" name="Espace réservé du texte 14">
            <a:extLst>
              <a:ext uri="{FF2B5EF4-FFF2-40B4-BE49-F238E27FC236}">
                <a16:creationId xmlns:a16="http://schemas.microsoft.com/office/drawing/2014/main" id="{2965C2B9-B038-D3C0-59D9-F4681262BA38}"/>
              </a:ext>
            </a:extLst>
          </p:cNvPr>
          <p:cNvSpPr txBox="1"/>
          <p:nvPr/>
        </p:nvSpPr>
        <p:spPr>
          <a:xfrm>
            <a:off x="6029980" y="4495875"/>
            <a:ext cx="5179972" cy="36893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Defnet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Glastopf</a:t>
            </a:r>
            <a:endParaRPr lang="zh-CN" alt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9a7ac0f-e9c9-435d-ae31-16465cd4a58d"/>
  <p:tag name="COMMONDATA" val="eyJoZGlkIjoiZjIwODhmZDU1YmU0N2E5ODQ5NWQ1OWU3ZjEyOTM5MG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711</Words>
  <Application>Microsoft Office PowerPoint</Application>
  <PresentationFormat>宽屏</PresentationFormat>
  <Paragraphs>98</Paragraphs>
  <Slides>24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-apple-system</vt:lpstr>
      <vt:lpstr>等线</vt:lpstr>
      <vt:lpstr>等线 Light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实验二 Web蜜罐 分析访问最频繁的IP</vt:lpstr>
      <vt:lpstr>实验二 Web蜜罐 调研威胁IP的信息</vt:lpstr>
      <vt:lpstr>PowerPoint 演示文稿</vt:lpstr>
      <vt:lpstr>实验二 Web蜜罐 流量分析——暴力破解</vt:lpstr>
      <vt:lpstr>PowerPoint 演示文稿</vt:lpstr>
      <vt:lpstr>实验二 Web蜜罐 流量分析——漏洞扫描</vt:lpstr>
      <vt:lpstr>PowerPoint 演示文稿</vt:lpstr>
      <vt:lpstr>基于指纹的蜜罐识别</vt:lpstr>
      <vt:lpstr>基于配置失真的蜜罐识别</vt:lpstr>
      <vt:lpstr>基于蜜罐特性的蜜罐识别</vt:lpstr>
      <vt:lpstr>基于溯源方式的蜜罐识别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 Ze</dc:creator>
  <cp:lastModifiedBy>CSD SJTU</cp:lastModifiedBy>
  <cp:revision>49</cp:revision>
  <dcterms:created xsi:type="dcterms:W3CDTF">2021-11-08T16:57:00Z</dcterms:created>
  <dcterms:modified xsi:type="dcterms:W3CDTF">2023-08-19T08:28:28Z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6BA08A8809C946A4B4BED5B0EF9A7ED5_12</vt:lpwstr>
  </property>
  <property fmtid="{D5CDD505-2E9C-101B-9397-08002B2CF9AE}" pid="3" name="KSOProductBuildVer">
    <vt:lpwstr>2052-11.1.0.14309</vt:lpwstr>
  </property>
</Properties>
</file>